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332" r:id="rId3"/>
    <p:sldId id="380" r:id="rId4"/>
    <p:sldId id="257" r:id="rId5"/>
    <p:sldId id="262" r:id="rId6"/>
    <p:sldId id="415" r:id="rId7"/>
    <p:sldId id="533" r:id="rId8"/>
    <p:sldId id="554" r:id="rId9"/>
    <p:sldId id="555" r:id="rId10"/>
    <p:sldId id="263" r:id="rId11"/>
    <p:sldId id="482" r:id="rId12"/>
    <p:sldId id="509" r:id="rId13"/>
    <p:sldId id="530" r:id="rId14"/>
    <p:sldId id="468" r:id="rId15"/>
    <p:sldId id="556" r:id="rId16"/>
    <p:sldId id="379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AA"/>
    <a:srgbClr val="00547E"/>
    <a:srgbClr val="1A8EA7"/>
    <a:srgbClr val="1C8CA5"/>
    <a:srgbClr val="00A7A4"/>
    <a:srgbClr val="1D8E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主题样式 2 - 个性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18"/>
    <p:restoredTop sz="92496"/>
  </p:normalViewPr>
  <p:slideViewPr>
    <p:cSldViewPr snapToGrid="0">
      <p:cViewPr>
        <p:scale>
          <a:sx n="110" d="100"/>
          <a:sy n="110" d="100"/>
        </p:scale>
        <p:origin x="165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59D29-7F76-4E30-B029-D0C89C6DCC63}" type="datetimeFigureOut">
              <a:rPr lang="zh-CN" altLang="en-US" smtClean="0"/>
              <a:t>16/3/9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6DF42-B80A-45D9-953E-DFB058CB82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16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710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081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690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659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491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8787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28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809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269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786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363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71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3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77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83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2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70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18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0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8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90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3FAED-8144-46F4-A6BE-99787C2F7B2E}" type="datetimeFigureOut">
              <a:rPr lang="zh-CN" altLang="en-US" smtClean="0"/>
              <a:t>16/3/9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35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062"/>
            <a:ext cx="7663543" cy="68760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333" y="0"/>
            <a:ext cx="3266667" cy="477142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59101" y="1634919"/>
            <a:ext cx="722121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⚡️闪电开发</a:t>
            </a:r>
          </a:p>
          <a:p>
            <a:pPr algn="ctr"/>
            <a:endParaRPr lang="zh-CN" altLang="en-US" sz="28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额外篇</a:t>
            </a:r>
          </a:p>
          <a:p>
            <a:pPr algn="ctr"/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单元测试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677149" y="1237620"/>
            <a:ext cx="4834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小波说雨燕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389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801">
        <p15:prstTrans prst="pageCurlDouble"/>
      </p:transition>
    </mc:Choice>
    <mc:Fallback xmlns="">
      <p:transition spd="slow" advTm="7801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0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开始单元测试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5175819" y="395393"/>
            <a:ext cx="1690725" cy="2937421"/>
          </a:xfrm>
          <a:custGeom>
            <a:avLst/>
            <a:gdLst/>
            <a:ahLst/>
            <a:cxnLst/>
            <a:rect l="l" t="t" r="r" b="b"/>
            <a:pathLst>
              <a:path w="1690725" h="2937421">
                <a:moveTo>
                  <a:pt x="546497" y="0"/>
                </a:moveTo>
                <a:cubicBezTo>
                  <a:pt x="557883" y="0"/>
                  <a:pt x="580653" y="0"/>
                  <a:pt x="614809" y="0"/>
                </a:cubicBezTo>
                <a:lnTo>
                  <a:pt x="648965" y="0"/>
                </a:lnTo>
                <a:lnTo>
                  <a:pt x="683121" y="0"/>
                </a:lnTo>
                <a:lnTo>
                  <a:pt x="700199" y="0"/>
                </a:lnTo>
                <a:lnTo>
                  <a:pt x="751433" y="0"/>
                </a:lnTo>
                <a:lnTo>
                  <a:pt x="836824" y="0"/>
                </a:lnTo>
                <a:lnTo>
                  <a:pt x="1007604" y="34156"/>
                </a:lnTo>
                <a:lnTo>
                  <a:pt x="1041760" y="34156"/>
                </a:lnTo>
                <a:cubicBezTo>
                  <a:pt x="1064531" y="45541"/>
                  <a:pt x="1087301" y="51234"/>
                  <a:pt x="1110072" y="51234"/>
                </a:cubicBezTo>
                <a:cubicBezTo>
                  <a:pt x="1144228" y="51234"/>
                  <a:pt x="1178384" y="62619"/>
                  <a:pt x="1212540" y="85390"/>
                </a:cubicBezTo>
                <a:cubicBezTo>
                  <a:pt x="1223926" y="96775"/>
                  <a:pt x="1246696" y="113853"/>
                  <a:pt x="1280852" y="136624"/>
                </a:cubicBezTo>
                <a:cubicBezTo>
                  <a:pt x="1394706" y="182166"/>
                  <a:pt x="1468711" y="239092"/>
                  <a:pt x="1502867" y="307404"/>
                </a:cubicBezTo>
                <a:lnTo>
                  <a:pt x="1519945" y="358638"/>
                </a:lnTo>
                <a:lnTo>
                  <a:pt x="1537023" y="426951"/>
                </a:lnTo>
                <a:cubicBezTo>
                  <a:pt x="1559793" y="461107"/>
                  <a:pt x="1571179" y="500955"/>
                  <a:pt x="1571179" y="546497"/>
                </a:cubicBezTo>
                <a:lnTo>
                  <a:pt x="1571179" y="631887"/>
                </a:lnTo>
                <a:lnTo>
                  <a:pt x="1554101" y="734355"/>
                </a:lnTo>
                <a:cubicBezTo>
                  <a:pt x="1554101" y="848209"/>
                  <a:pt x="1468711" y="1041759"/>
                  <a:pt x="1297930" y="1315008"/>
                </a:cubicBezTo>
                <a:cubicBezTo>
                  <a:pt x="1275160" y="1349164"/>
                  <a:pt x="1258082" y="1371935"/>
                  <a:pt x="1246696" y="1383320"/>
                </a:cubicBezTo>
                <a:lnTo>
                  <a:pt x="1212540" y="1451632"/>
                </a:lnTo>
                <a:cubicBezTo>
                  <a:pt x="1189769" y="1474403"/>
                  <a:pt x="1149921" y="1519944"/>
                  <a:pt x="1092994" y="1588256"/>
                </a:cubicBezTo>
                <a:cubicBezTo>
                  <a:pt x="1058838" y="1645183"/>
                  <a:pt x="1024682" y="1696417"/>
                  <a:pt x="990526" y="1741958"/>
                </a:cubicBezTo>
                <a:cubicBezTo>
                  <a:pt x="956370" y="1776115"/>
                  <a:pt x="910828" y="1833041"/>
                  <a:pt x="853902" y="1912739"/>
                </a:cubicBezTo>
                <a:cubicBezTo>
                  <a:pt x="831131" y="1958280"/>
                  <a:pt x="814053" y="1992436"/>
                  <a:pt x="802668" y="2015207"/>
                </a:cubicBezTo>
                <a:lnTo>
                  <a:pt x="717277" y="2117675"/>
                </a:lnTo>
                <a:cubicBezTo>
                  <a:pt x="580653" y="2288455"/>
                  <a:pt x="512341" y="2396616"/>
                  <a:pt x="512341" y="2442158"/>
                </a:cubicBezTo>
                <a:cubicBezTo>
                  <a:pt x="512341" y="2464928"/>
                  <a:pt x="535112" y="2482006"/>
                  <a:pt x="580653" y="2493392"/>
                </a:cubicBezTo>
                <a:lnTo>
                  <a:pt x="631887" y="2493392"/>
                </a:lnTo>
                <a:lnTo>
                  <a:pt x="751433" y="2510470"/>
                </a:lnTo>
                <a:lnTo>
                  <a:pt x="819746" y="2510470"/>
                </a:lnTo>
                <a:lnTo>
                  <a:pt x="888058" y="2510470"/>
                </a:lnTo>
                <a:lnTo>
                  <a:pt x="973448" y="2510470"/>
                </a:lnTo>
                <a:lnTo>
                  <a:pt x="1024682" y="2510470"/>
                </a:lnTo>
                <a:lnTo>
                  <a:pt x="1110072" y="2510470"/>
                </a:lnTo>
                <a:lnTo>
                  <a:pt x="1212540" y="2510470"/>
                </a:lnTo>
                <a:lnTo>
                  <a:pt x="1280852" y="2527548"/>
                </a:lnTo>
                <a:lnTo>
                  <a:pt x="1383320" y="2510470"/>
                </a:lnTo>
                <a:lnTo>
                  <a:pt x="1485789" y="2493392"/>
                </a:lnTo>
                <a:lnTo>
                  <a:pt x="1588257" y="2476314"/>
                </a:lnTo>
                <a:cubicBezTo>
                  <a:pt x="1588257" y="2476314"/>
                  <a:pt x="1593949" y="2476314"/>
                  <a:pt x="1605335" y="2476314"/>
                </a:cubicBezTo>
                <a:cubicBezTo>
                  <a:pt x="1662262" y="2476314"/>
                  <a:pt x="1690725" y="2493392"/>
                  <a:pt x="1690725" y="2527548"/>
                </a:cubicBezTo>
                <a:cubicBezTo>
                  <a:pt x="1690725" y="2607245"/>
                  <a:pt x="1645184" y="2669865"/>
                  <a:pt x="1554101" y="2715406"/>
                </a:cubicBezTo>
                <a:cubicBezTo>
                  <a:pt x="1542715" y="2726791"/>
                  <a:pt x="1519945" y="2749562"/>
                  <a:pt x="1485789" y="2783718"/>
                </a:cubicBezTo>
                <a:cubicBezTo>
                  <a:pt x="1406091" y="2817874"/>
                  <a:pt x="1320701" y="2834952"/>
                  <a:pt x="1229618" y="2834952"/>
                </a:cubicBezTo>
                <a:cubicBezTo>
                  <a:pt x="1195462" y="2834952"/>
                  <a:pt x="1172691" y="2834952"/>
                  <a:pt x="1161306" y="2834952"/>
                </a:cubicBezTo>
                <a:lnTo>
                  <a:pt x="1092994" y="2886186"/>
                </a:lnTo>
                <a:cubicBezTo>
                  <a:pt x="1081609" y="2886186"/>
                  <a:pt x="1070223" y="2886186"/>
                  <a:pt x="1058838" y="2886186"/>
                </a:cubicBezTo>
                <a:cubicBezTo>
                  <a:pt x="1036067" y="2897572"/>
                  <a:pt x="1024682" y="2903264"/>
                  <a:pt x="1024682" y="2903264"/>
                </a:cubicBezTo>
                <a:lnTo>
                  <a:pt x="939292" y="2886186"/>
                </a:lnTo>
                <a:lnTo>
                  <a:pt x="700199" y="2920342"/>
                </a:lnTo>
                <a:cubicBezTo>
                  <a:pt x="677429" y="2931728"/>
                  <a:pt x="660351" y="2937421"/>
                  <a:pt x="648965" y="2937421"/>
                </a:cubicBezTo>
                <a:cubicBezTo>
                  <a:pt x="626195" y="2937421"/>
                  <a:pt x="586346" y="2931728"/>
                  <a:pt x="529419" y="2920342"/>
                </a:cubicBezTo>
                <a:cubicBezTo>
                  <a:pt x="518034" y="2920342"/>
                  <a:pt x="512341" y="2920342"/>
                  <a:pt x="512341" y="2920342"/>
                </a:cubicBezTo>
                <a:lnTo>
                  <a:pt x="358639" y="2920342"/>
                </a:lnTo>
                <a:lnTo>
                  <a:pt x="290327" y="2903264"/>
                </a:lnTo>
                <a:cubicBezTo>
                  <a:pt x="267556" y="2891879"/>
                  <a:pt x="239093" y="2886186"/>
                  <a:pt x="204937" y="2886186"/>
                </a:cubicBezTo>
                <a:cubicBezTo>
                  <a:pt x="91083" y="2863416"/>
                  <a:pt x="34156" y="2823567"/>
                  <a:pt x="34156" y="2766640"/>
                </a:cubicBezTo>
                <a:cubicBezTo>
                  <a:pt x="22771" y="2721099"/>
                  <a:pt x="17078" y="2698328"/>
                  <a:pt x="17078" y="2698328"/>
                </a:cubicBezTo>
                <a:cubicBezTo>
                  <a:pt x="5693" y="2652787"/>
                  <a:pt x="0" y="2630016"/>
                  <a:pt x="0" y="2630016"/>
                </a:cubicBezTo>
                <a:cubicBezTo>
                  <a:pt x="0" y="2618631"/>
                  <a:pt x="0" y="2601553"/>
                  <a:pt x="0" y="2578782"/>
                </a:cubicBezTo>
                <a:lnTo>
                  <a:pt x="34156" y="2544626"/>
                </a:lnTo>
                <a:cubicBezTo>
                  <a:pt x="56927" y="2499084"/>
                  <a:pt x="68312" y="2470621"/>
                  <a:pt x="68312" y="2459236"/>
                </a:cubicBezTo>
                <a:lnTo>
                  <a:pt x="119547" y="2390924"/>
                </a:lnTo>
                <a:lnTo>
                  <a:pt x="153703" y="2339689"/>
                </a:lnTo>
                <a:cubicBezTo>
                  <a:pt x="165088" y="2305533"/>
                  <a:pt x="199244" y="2265685"/>
                  <a:pt x="256171" y="2220143"/>
                </a:cubicBezTo>
                <a:cubicBezTo>
                  <a:pt x="301712" y="2163216"/>
                  <a:pt x="341561" y="2111983"/>
                  <a:pt x="375717" y="2066441"/>
                </a:cubicBezTo>
                <a:cubicBezTo>
                  <a:pt x="398488" y="2032285"/>
                  <a:pt x="432644" y="1986744"/>
                  <a:pt x="478185" y="1929817"/>
                </a:cubicBezTo>
                <a:cubicBezTo>
                  <a:pt x="489570" y="1918431"/>
                  <a:pt x="500956" y="1912739"/>
                  <a:pt x="512341" y="1912739"/>
                </a:cubicBezTo>
                <a:lnTo>
                  <a:pt x="546497" y="1861505"/>
                </a:lnTo>
                <a:cubicBezTo>
                  <a:pt x="546497" y="1850119"/>
                  <a:pt x="557883" y="1827349"/>
                  <a:pt x="580653" y="1793193"/>
                </a:cubicBezTo>
                <a:cubicBezTo>
                  <a:pt x="637580" y="1747651"/>
                  <a:pt x="671736" y="1719188"/>
                  <a:pt x="683121" y="1707802"/>
                </a:cubicBezTo>
                <a:lnTo>
                  <a:pt x="717277" y="1639490"/>
                </a:lnTo>
                <a:lnTo>
                  <a:pt x="819746" y="1502866"/>
                </a:lnTo>
                <a:cubicBezTo>
                  <a:pt x="831131" y="1502866"/>
                  <a:pt x="842516" y="1491481"/>
                  <a:pt x="853902" y="1468710"/>
                </a:cubicBezTo>
                <a:cubicBezTo>
                  <a:pt x="876672" y="1434554"/>
                  <a:pt x="888058" y="1411783"/>
                  <a:pt x="888058" y="1400398"/>
                </a:cubicBezTo>
                <a:lnTo>
                  <a:pt x="956370" y="1349164"/>
                </a:lnTo>
                <a:cubicBezTo>
                  <a:pt x="956370" y="1349164"/>
                  <a:pt x="962062" y="1332086"/>
                  <a:pt x="973448" y="1297930"/>
                </a:cubicBezTo>
                <a:cubicBezTo>
                  <a:pt x="984833" y="1275159"/>
                  <a:pt x="1001911" y="1252388"/>
                  <a:pt x="1024682" y="1229618"/>
                </a:cubicBezTo>
                <a:lnTo>
                  <a:pt x="1092994" y="1127149"/>
                </a:lnTo>
                <a:cubicBezTo>
                  <a:pt x="1184077" y="990525"/>
                  <a:pt x="1229618" y="870979"/>
                  <a:pt x="1229618" y="768511"/>
                </a:cubicBezTo>
                <a:cubicBezTo>
                  <a:pt x="1229618" y="666043"/>
                  <a:pt x="1178384" y="597731"/>
                  <a:pt x="1075916" y="563575"/>
                </a:cubicBezTo>
                <a:lnTo>
                  <a:pt x="1024682" y="546497"/>
                </a:lnTo>
                <a:lnTo>
                  <a:pt x="939292" y="512341"/>
                </a:lnTo>
                <a:cubicBezTo>
                  <a:pt x="893750" y="500955"/>
                  <a:pt x="853902" y="489570"/>
                  <a:pt x="819746" y="478185"/>
                </a:cubicBezTo>
                <a:cubicBezTo>
                  <a:pt x="796975" y="478185"/>
                  <a:pt x="779897" y="478185"/>
                  <a:pt x="768511" y="478185"/>
                </a:cubicBezTo>
                <a:lnTo>
                  <a:pt x="751433" y="478185"/>
                </a:lnTo>
                <a:lnTo>
                  <a:pt x="683121" y="478185"/>
                </a:lnTo>
                <a:cubicBezTo>
                  <a:pt x="671736" y="478185"/>
                  <a:pt x="660351" y="478185"/>
                  <a:pt x="648965" y="478185"/>
                </a:cubicBezTo>
                <a:cubicBezTo>
                  <a:pt x="637580" y="478185"/>
                  <a:pt x="620502" y="478185"/>
                  <a:pt x="597731" y="478185"/>
                </a:cubicBezTo>
                <a:cubicBezTo>
                  <a:pt x="574961" y="489570"/>
                  <a:pt x="546497" y="500955"/>
                  <a:pt x="512341" y="512341"/>
                </a:cubicBezTo>
                <a:cubicBezTo>
                  <a:pt x="375717" y="535111"/>
                  <a:pt x="296019" y="620502"/>
                  <a:pt x="273249" y="768511"/>
                </a:cubicBezTo>
                <a:cubicBezTo>
                  <a:pt x="273249" y="779896"/>
                  <a:pt x="267556" y="796974"/>
                  <a:pt x="256171" y="819745"/>
                </a:cubicBezTo>
                <a:lnTo>
                  <a:pt x="204937" y="853901"/>
                </a:lnTo>
                <a:cubicBezTo>
                  <a:pt x="193551" y="876672"/>
                  <a:pt x="182166" y="888057"/>
                  <a:pt x="170781" y="888057"/>
                </a:cubicBezTo>
                <a:cubicBezTo>
                  <a:pt x="148010" y="888057"/>
                  <a:pt x="130932" y="870979"/>
                  <a:pt x="119547" y="836823"/>
                </a:cubicBezTo>
                <a:lnTo>
                  <a:pt x="85390" y="768511"/>
                </a:lnTo>
                <a:lnTo>
                  <a:pt x="51234" y="700199"/>
                </a:lnTo>
                <a:lnTo>
                  <a:pt x="51234" y="648965"/>
                </a:lnTo>
                <a:cubicBezTo>
                  <a:pt x="28464" y="603424"/>
                  <a:pt x="17078" y="574960"/>
                  <a:pt x="17078" y="563575"/>
                </a:cubicBezTo>
                <a:lnTo>
                  <a:pt x="51234" y="495263"/>
                </a:lnTo>
                <a:lnTo>
                  <a:pt x="17078" y="444029"/>
                </a:lnTo>
                <a:cubicBezTo>
                  <a:pt x="17078" y="444029"/>
                  <a:pt x="17078" y="438336"/>
                  <a:pt x="17078" y="426951"/>
                </a:cubicBezTo>
                <a:cubicBezTo>
                  <a:pt x="17078" y="415565"/>
                  <a:pt x="22771" y="398487"/>
                  <a:pt x="34156" y="375716"/>
                </a:cubicBezTo>
                <a:cubicBezTo>
                  <a:pt x="45542" y="364331"/>
                  <a:pt x="51234" y="335868"/>
                  <a:pt x="51234" y="290326"/>
                </a:cubicBezTo>
                <a:cubicBezTo>
                  <a:pt x="85390" y="199244"/>
                  <a:pt x="130932" y="142317"/>
                  <a:pt x="187859" y="119546"/>
                </a:cubicBezTo>
                <a:lnTo>
                  <a:pt x="273249" y="85390"/>
                </a:lnTo>
                <a:lnTo>
                  <a:pt x="341561" y="34156"/>
                </a:lnTo>
                <a:lnTo>
                  <a:pt x="409873" y="34156"/>
                </a:lnTo>
                <a:cubicBezTo>
                  <a:pt x="421258" y="34156"/>
                  <a:pt x="438336" y="28463"/>
                  <a:pt x="461107" y="17078"/>
                </a:cubicBezTo>
                <a:cubicBezTo>
                  <a:pt x="483878" y="5693"/>
                  <a:pt x="512341" y="0"/>
                  <a:pt x="5464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484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918">
        <p15:prstTrans prst="pageCurlDouble"/>
      </p:transition>
    </mc:Choice>
    <mc:Fallback xmlns="">
      <p:transition spd="slow" advTm="191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50698"/>
              </p:ext>
            </p:extLst>
          </p:nvPr>
        </p:nvGraphicFramePr>
        <p:xfrm>
          <a:off x="0" y="2430612"/>
          <a:ext cx="7860867" cy="2301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9551"/>
                <a:gridCol w="6531316"/>
              </a:tblGrid>
              <a:tr h="428593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XCTest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框架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8162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XCTestCase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其子类负责对工程中特定的部分或特性进行测试</a:t>
                      </a:r>
                    </a:p>
                  </a:txBody>
                  <a:tcPr anchor="ctr"/>
                </a:tc>
              </a:tr>
              <a:tr h="105680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方法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setUp</a:t>
                      </a:r>
                      <a:r>
                        <a:rPr lang="zh-CN" altLang="en-US" baseline="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初始化，</a:t>
                      </a:r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tearDown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收尾</a:t>
                      </a:r>
                      <a:endParaRPr lang="en-US" altLang="zh-CN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  <a:p>
                      <a:pPr algn="ctr"/>
                      <a:endParaRPr lang="en-US" altLang="zh-CN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为用户自定义的测试方法，前缀为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test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测试说明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429" y="2608382"/>
            <a:ext cx="3180936" cy="1475368"/>
          </a:xfrm>
          <a:prstGeom prst="rect">
            <a:avLst/>
          </a:prstGeom>
        </p:spPr>
      </p:pic>
      <p:sp>
        <p:nvSpPr>
          <p:cNvPr id="10" name="圆角矩形标注 9"/>
          <p:cNvSpPr/>
          <p:nvPr/>
        </p:nvSpPr>
        <p:spPr>
          <a:xfrm>
            <a:off x="8299325" y="279134"/>
            <a:ext cx="2833143" cy="1955972"/>
          </a:xfrm>
          <a:prstGeom prst="wedgeRoundRectCallout">
            <a:avLst>
              <a:gd name="adj1" fmla="val -48002"/>
              <a:gd name="adj2" fmla="val 72970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方法前面的 菱形小框</a:t>
            </a:r>
            <a:endParaRPr kumimoji="1" lang="en-US" altLang="zh-CN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代表测试状态</a:t>
            </a:r>
            <a:endParaRPr kumimoji="1" lang="en-US" altLang="zh-CN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endParaRPr kumimoji="1" lang="en-US" altLang="zh-CN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空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–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未测试</a:t>
            </a:r>
            <a:endParaRPr kumimoji="1" lang="en-US" altLang="zh-CN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绿色勾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–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通过</a:t>
            </a:r>
            <a:endParaRPr kumimoji="1" lang="en-US" altLang="zh-CN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红色叉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–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失败</a:t>
            </a:r>
            <a:endParaRPr kumimoji="1" lang="en-US" altLang="zh-CN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5042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542188" y="479615"/>
            <a:ext cx="2182647" cy="555810"/>
            <a:chOff x="39867" y="3261692"/>
            <a:chExt cx="3054390" cy="575534"/>
          </a:xfrm>
        </p:grpSpPr>
        <p:sp>
          <p:nvSpPr>
            <p:cNvPr id="17" name="文本框 16"/>
            <p:cNvSpPr txBox="1"/>
            <p:nvPr/>
          </p:nvSpPr>
          <p:spPr>
            <a:xfrm>
              <a:off x="39867" y="3261692"/>
              <a:ext cx="3054388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测试案例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57834" y="947394"/>
            <a:ext cx="10045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以</a:t>
            </a:r>
            <a:r>
              <a:rPr lang="en-US" altLang="zh-CN" sz="1400" dirty="0" err="1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RestaurantTableViewController</a:t>
            </a:r>
            <a:r>
              <a:rPr lang="zh-CN" altLang="en-US" sz="1400" dirty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中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的</a:t>
            </a:r>
            <a:r>
              <a:rPr lang="en-US" altLang="zh-CN" sz="1400" dirty="0" err="1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searchFilter</a:t>
            </a:r>
            <a:r>
              <a:rPr lang="zh-CN" altLang="en-US" sz="1400" dirty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方法进行测试</a:t>
            </a:r>
          </a:p>
        </p:txBody>
      </p:sp>
      <p:sp>
        <p:nvSpPr>
          <p:cNvPr id="12" name="圆角矩形标注 11"/>
          <p:cNvSpPr/>
          <p:nvPr/>
        </p:nvSpPr>
        <p:spPr>
          <a:xfrm>
            <a:off x="7430947" y="1840375"/>
            <a:ext cx="4965539" cy="4456253"/>
          </a:xfrm>
          <a:prstGeom prst="wedgeRoundRectCallout">
            <a:avLst>
              <a:gd name="adj1" fmla="val -37344"/>
              <a:gd name="adj2" fmla="val -23949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200" dirty="0" smtClean="0">
                <a:solidFill>
                  <a:srgbClr val="B40062"/>
                </a:solidFill>
                <a:latin typeface="Menlo-Regular" charset="0"/>
              </a:rPr>
              <a:t>在</a:t>
            </a:r>
            <a:r>
              <a:rPr lang="en-US" altLang="zh-CN" sz="1200" dirty="0" err="1" smtClean="0">
                <a:solidFill>
                  <a:srgbClr val="B40062"/>
                </a:solidFill>
                <a:latin typeface="Menlo-Regular" charset="0"/>
              </a:rPr>
              <a:t>setUp</a:t>
            </a:r>
            <a:r>
              <a:rPr lang="zh-CN" altLang="en-US" sz="1200" dirty="0" smtClean="0">
                <a:solidFill>
                  <a:srgbClr val="B40062"/>
                </a:solidFill>
                <a:latin typeface="Menlo-Regular" charset="0"/>
              </a:rPr>
              <a:t>方法中加入：</a:t>
            </a:r>
            <a:endParaRPr lang="en-US" altLang="zh-CN" sz="1200" dirty="0" smtClean="0">
              <a:solidFill>
                <a:srgbClr val="B40062"/>
              </a:solidFill>
              <a:latin typeface="Menlo-Regular" charset="0"/>
            </a:endParaRPr>
          </a:p>
          <a:p>
            <a:endParaRPr lang="en-US" altLang="zh-CN" sz="1200" dirty="0" smtClean="0">
              <a:solidFill>
                <a:srgbClr val="B40062"/>
              </a:solidFill>
              <a:latin typeface="Menlo-Regular" charset="0"/>
            </a:endParaRPr>
          </a:p>
          <a:p>
            <a:r>
              <a:rPr lang="en-US" altLang="zh-CN" sz="1200" dirty="0" smtClean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2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storyboard = </a:t>
            </a:r>
            <a:r>
              <a:rPr lang="en-US" altLang="zh-CN" sz="1200" dirty="0" err="1">
                <a:solidFill>
                  <a:srgbClr val="4D009E"/>
                </a:solidFill>
                <a:latin typeface="Menlo-Regular" charset="0"/>
              </a:rPr>
              <a:t>UIStoryboard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(name: </a:t>
            </a:r>
            <a:r>
              <a:rPr lang="en-US" altLang="zh-CN" sz="1200" dirty="0">
                <a:solidFill>
                  <a:srgbClr val="BA0011"/>
                </a:solidFill>
                <a:latin typeface="Menlo-Regular" charset="0"/>
              </a:rPr>
              <a:t>"Main"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, bundle: </a:t>
            </a:r>
            <a:r>
              <a:rPr lang="en-US" altLang="zh-CN" sz="1200" dirty="0" err="1">
                <a:solidFill>
                  <a:srgbClr val="4D009E"/>
                </a:solidFill>
                <a:latin typeface="Menlo-Regular" charset="0"/>
              </a:rPr>
              <a:t>NSBundle</a:t>
            </a:r>
            <a:r>
              <a:rPr lang="en-US" altLang="zh-CN" sz="12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200" dirty="0" err="1">
                <a:solidFill>
                  <a:srgbClr val="2E0D6E"/>
                </a:solidFill>
                <a:latin typeface="Menlo-Regular" charset="0"/>
              </a:rPr>
              <a:t>mainBundle</a:t>
            </a:r>
            <a:r>
              <a:rPr lang="en-US" altLang="zh-CN" sz="1200" dirty="0" smtClean="0">
                <a:solidFill>
                  <a:srgbClr val="000000"/>
                </a:solidFill>
                <a:latin typeface="Menlo-Regular" charset="0"/>
              </a:rPr>
              <a:t>())</a:t>
            </a:r>
          </a:p>
          <a:p>
            <a:endParaRPr lang="en-US" altLang="zh-CN" sz="1200" dirty="0">
              <a:solidFill>
                <a:srgbClr val="000000"/>
              </a:solidFill>
              <a:latin typeface="Menlo-Regular" charset="0"/>
            </a:endParaRPr>
          </a:p>
          <a:p>
            <a:endParaRPr lang="en-US" altLang="zh-CN" sz="12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200" dirty="0" err="1">
                <a:solidFill>
                  <a:srgbClr val="448993"/>
                </a:solidFill>
                <a:latin typeface="Menlo-Regular" charset="0"/>
              </a:rPr>
              <a:t>vc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200" dirty="0" err="1">
                <a:solidFill>
                  <a:srgbClr val="000000"/>
                </a:solidFill>
                <a:latin typeface="Menlo-Regular" charset="0"/>
              </a:rPr>
              <a:t>storyboard.</a:t>
            </a:r>
            <a:r>
              <a:rPr lang="en-US" altLang="zh-CN" sz="1200" dirty="0" err="1">
                <a:solidFill>
                  <a:srgbClr val="2E0D6E"/>
                </a:solidFill>
                <a:latin typeface="Menlo-Regular" charset="0"/>
              </a:rPr>
              <a:t>instantiateViewControllerWithIdentifier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2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en-US" altLang="zh-CN" sz="1200" dirty="0" err="1">
                <a:solidFill>
                  <a:srgbClr val="BA0011"/>
                </a:solidFill>
                <a:latin typeface="Menlo-Regular" charset="0"/>
              </a:rPr>
              <a:t>restaurantsTableView</a:t>
            </a:r>
            <a:r>
              <a:rPr lang="en-US" altLang="zh-CN" sz="12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200" dirty="0">
                <a:solidFill>
                  <a:srgbClr val="B40062"/>
                </a:solidFill>
                <a:latin typeface="Menlo-Regular" charset="0"/>
              </a:rPr>
              <a:t>as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! </a:t>
            </a:r>
            <a:r>
              <a:rPr lang="en-US" altLang="zh-CN" sz="1200" dirty="0" err="1">
                <a:solidFill>
                  <a:srgbClr val="306F79"/>
                </a:solidFill>
                <a:latin typeface="Menlo-Regular" charset="0"/>
              </a:rPr>
              <a:t>RestaurantTableViewController</a:t>
            </a:r>
            <a:endParaRPr kumimoji="1" lang="zh-CN" altLang="en-US" sz="12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52188" y="1570847"/>
            <a:ext cx="9723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⭐️新增一个控制器属性</a:t>
            </a:r>
            <a:endParaRPr lang="en-US" altLang="zh-CN" sz="20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2000" dirty="0" err="1" smtClean="0"/>
              <a:t>var</a:t>
            </a:r>
            <a:r>
              <a:rPr lang="en-US" altLang="zh-CN" sz="2000" dirty="0" smtClean="0"/>
              <a:t> </a:t>
            </a:r>
            <a:r>
              <a:rPr lang="en-US" altLang="zh-CN" sz="2000" dirty="0" err="1"/>
              <a:t>vc</a:t>
            </a:r>
            <a:r>
              <a:rPr lang="en-US" altLang="zh-CN" sz="2000" dirty="0"/>
              <a:t> : </a:t>
            </a:r>
            <a:r>
              <a:rPr lang="en-US" altLang="zh-CN" sz="2000" dirty="0" err="1"/>
              <a:t>RestaurantTableViewController</a:t>
            </a:r>
            <a:r>
              <a:rPr lang="en-US" altLang="zh-CN" sz="2000" dirty="0"/>
              <a:t>!</a:t>
            </a:r>
            <a:endParaRPr lang="en-US" altLang="zh-CN" sz="20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52188" y="2594409"/>
            <a:ext cx="5360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设定</a:t>
            </a:r>
            <a:r>
              <a:rPr lang="en-US" altLang="zh-CN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view</a:t>
            </a:r>
            <a:r>
              <a:rPr lang="zh-CN" altLang="en-US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的</a:t>
            </a:r>
            <a:r>
              <a:rPr lang="en-US" altLang="zh-CN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storyboard</a:t>
            </a:r>
            <a:r>
              <a:rPr lang="zh-CN" altLang="en-US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id</a:t>
            </a:r>
            <a:r>
              <a:rPr lang="zh-CN" altLang="en-US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，然后初始化</a:t>
            </a:r>
            <a:endParaRPr lang="en-US" altLang="zh-CN" sz="20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zh-CN" altLang="en-US" sz="20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97" y="3302295"/>
            <a:ext cx="6735973" cy="264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584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395745"/>
            <a:ext cx="2067001" cy="639682"/>
            <a:chOff x="201702" y="3174844"/>
            <a:chExt cx="2892555" cy="662382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174844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编写测试方法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57834" y="1036813"/>
            <a:ext cx="10045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测试方法必须以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test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为前缀</a:t>
            </a:r>
            <a:endParaRPr lang="en-US" altLang="zh-CN" sz="1400" dirty="0"/>
          </a:p>
        </p:txBody>
      </p:sp>
      <p:sp>
        <p:nvSpPr>
          <p:cNvPr id="10" name="圆角矩形标注 9"/>
          <p:cNvSpPr/>
          <p:nvPr/>
        </p:nvSpPr>
        <p:spPr>
          <a:xfrm>
            <a:off x="2352105" y="1932971"/>
            <a:ext cx="3724604" cy="1122745"/>
          </a:xfrm>
          <a:prstGeom prst="wedgeRoundRectCallout">
            <a:avLst>
              <a:gd name="adj1" fmla="val -26786"/>
              <a:gd name="adj2" fmla="val -97214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testSearchFilter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(){</a:t>
            </a:r>
          </a:p>
          <a:p>
            <a:endParaRPr lang="de-DE" altLang="zh-CN" sz="1400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 smtClean="0">
                <a:solidFill>
                  <a:srgbClr val="000000"/>
                </a:solidFill>
                <a:latin typeface="Menlo-Regular" charset="0"/>
              </a:rPr>
              <a:t>}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352105" y="3644097"/>
            <a:ext cx="6838194" cy="2245488"/>
          </a:xfrm>
          <a:prstGeom prst="wedgeRoundRectCallout">
            <a:avLst>
              <a:gd name="adj1" fmla="val -23662"/>
              <a:gd name="adj2" fmla="val -45726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/>
              <a:t>        </a:t>
            </a:r>
            <a:r>
              <a:rPr lang="en-US" altLang="zh-CN" dirty="0" err="1" smtClean="0"/>
              <a:t>vc.searchFilter</a:t>
            </a:r>
            <a:r>
              <a:rPr lang="en-US" altLang="zh-CN" dirty="0"/>
              <a:t>("Duck")</a:t>
            </a:r>
          </a:p>
          <a:p>
            <a:r>
              <a:rPr lang="en-US" altLang="zh-CN" dirty="0"/>
              <a:t>        print("</a:t>
            </a:r>
            <a:r>
              <a:rPr lang="zh-CN" altLang="en-US" dirty="0"/>
              <a:t>搜索结果：</a:t>
            </a:r>
            <a:r>
              <a:rPr lang="en-US" altLang="zh-CN" dirty="0"/>
              <a:t>",</a:t>
            </a:r>
            <a:r>
              <a:rPr lang="en-US" altLang="zh-CN" dirty="0" err="1"/>
              <a:t>vc.sr.count</a:t>
            </a:r>
            <a:r>
              <a:rPr lang="en-US" altLang="zh-CN" dirty="0"/>
              <a:t>,"</a:t>
            </a:r>
            <a:r>
              <a:rPr lang="zh-CN" altLang="en-US" dirty="0"/>
              <a:t>餐馆：</a:t>
            </a:r>
            <a:r>
              <a:rPr lang="en-US" altLang="zh-CN" dirty="0"/>
              <a:t>",</a:t>
            </a:r>
            <a:r>
              <a:rPr lang="en-US" altLang="zh-CN" dirty="0" err="1"/>
              <a:t>vc.restaurants.count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XCTAssert</a:t>
            </a:r>
            <a:r>
              <a:rPr lang="en-US" altLang="zh-CN" dirty="0"/>
              <a:t>(</a:t>
            </a:r>
            <a:r>
              <a:rPr lang="en-US" altLang="zh-CN" dirty="0" err="1"/>
              <a:t>vc.sr.count</a:t>
            </a:r>
            <a:r>
              <a:rPr lang="en-US" altLang="zh-CN" dirty="0"/>
              <a:t> == 1)</a:t>
            </a:r>
          </a:p>
        </p:txBody>
      </p:sp>
      <p:sp>
        <p:nvSpPr>
          <p:cNvPr id="12" name="圆角矩形标注 11"/>
          <p:cNvSpPr/>
          <p:nvPr/>
        </p:nvSpPr>
        <p:spPr>
          <a:xfrm>
            <a:off x="6160176" y="1745848"/>
            <a:ext cx="5669151" cy="2316865"/>
          </a:xfrm>
          <a:prstGeom prst="wedgeRoundRectCallout">
            <a:avLst>
              <a:gd name="adj1" fmla="val -67045"/>
              <a:gd name="adj2" fmla="val 62264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400" dirty="0" smtClean="0"/>
              <a:t>           </a:t>
            </a:r>
            <a:r>
              <a:rPr lang="zh-CN" altLang="en-US" dirty="0" smtClean="0"/>
              <a:t>让控制器执行载入</a:t>
            </a:r>
            <a:endParaRPr lang="en-US" altLang="zh-CN" dirty="0" smtClean="0"/>
          </a:p>
          <a:p>
            <a:r>
              <a:rPr lang="zh-CN" altLang="en-US" dirty="0" smtClean="0"/>
              <a:t>         执行搜索筛选器，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 </a:t>
            </a:r>
            <a:r>
              <a:rPr lang="zh-CN" altLang="en-US" dirty="0" smtClean="0"/>
              <a:t>       使用</a:t>
            </a:r>
            <a:r>
              <a:rPr lang="en-US" altLang="zh-CN" dirty="0" err="1" smtClean="0"/>
              <a:t>XCTAssert</a:t>
            </a:r>
            <a:r>
              <a:rPr lang="zh-CN" altLang="en-US" dirty="0" smtClean="0"/>
              <a:t>来判断 结果是否为</a:t>
            </a:r>
            <a:r>
              <a:rPr lang="en-US" altLang="zh-CN" dirty="0" smtClean="0"/>
              <a:t>true</a:t>
            </a:r>
          </a:p>
          <a:p>
            <a:endParaRPr lang="en-US" altLang="zh-CN" dirty="0"/>
          </a:p>
          <a:p>
            <a:r>
              <a:rPr lang="zh-CN" altLang="en-US" dirty="0"/>
              <a:t> </a:t>
            </a:r>
            <a:r>
              <a:rPr lang="zh-CN" altLang="en-US" dirty="0" smtClean="0"/>
              <a:t>       如果成功，则此测试方法符合预期，测试通过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450516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17" y="2024381"/>
            <a:ext cx="10058400" cy="1221753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542189" y="471032"/>
            <a:ext cx="2182646" cy="564397"/>
            <a:chOff x="39869" y="3252801"/>
            <a:chExt cx="3054388" cy="584425"/>
          </a:xfrm>
        </p:grpSpPr>
        <p:sp>
          <p:nvSpPr>
            <p:cNvPr id="17" name="文本框 16"/>
            <p:cNvSpPr txBox="1"/>
            <p:nvPr/>
          </p:nvSpPr>
          <p:spPr>
            <a:xfrm>
              <a:off x="39869" y="3252801"/>
              <a:ext cx="2892554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执行测试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0" name="圆角矩形标注 9"/>
          <p:cNvSpPr/>
          <p:nvPr/>
        </p:nvSpPr>
        <p:spPr>
          <a:xfrm>
            <a:off x="7130107" y="3813556"/>
            <a:ext cx="3385338" cy="1545522"/>
          </a:xfrm>
          <a:prstGeom prst="wedgeRoundRectCallout">
            <a:avLst>
              <a:gd name="adj1" fmla="val 20295"/>
              <a:gd name="adj2" fmla="val -104821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测试失败，结果不成立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57834" y="875796"/>
            <a:ext cx="10045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点击 方法前面的 菱形图标，开始测试此</a:t>
            </a:r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case</a:t>
            </a:r>
            <a:endParaRPr lang="zh-CN" altLang="en-US" sz="1600" b="1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52406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542189" y="471032"/>
            <a:ext cx="2182646" cy="564397"/>
            <a:chOff x="39869" y="3252801"/>
            <a:chExt cx="3054388" cy="584425"/>
          </a:xfrm>
        </p:grpSpPr>
        <p:sp>
          <p:nvSpPr>
            <p:cNvPr id="17" name="文本框 16"/>
            <p:cNvSpPr txBox="1"/>
            <p:nvPr/>
          </p:nvSpPr>
          <p:spPr>
            <a:xfrm>
              <a:off x="39869" y="3252801"/>
              <a:ext cx="2892554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查找失败原因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0" name="圆角矩形标注 9"/>
          <p:cNvSpPr/>
          <p:nvPr/>
        </p:nvSpPr>
        <p:spPr>
          <a:xfrm>
            <a:off x="5151378" y="691412"/>
            <a:ext cx="5636769" cy="1302454"/>
          </a:xfrm>
          <a:prstGeom prst="wedgeRoundRectCallout">
            <a:avLst>
              <a:gd name="adj1" fmla="val -72725"/>
              <a:gd name="adj2" fmla="val 11596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无餐馆数据：</a:t>
            </a:r>
            <a:endParaRPr kumimoji="1" lang="en-US" altLang="zh-CN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1.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未录入</a:t>
            </a:r>
            <a:endParaRPr kumimoji="1" lang="en-US" altLang="zh-CN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2.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视图并未初始化，未从数据库中取回数据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57834" y="875796"/>
            <a:ext cx="100450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查看调试窗口</a:t>
            </a:r>
            <a:endParaRPr lang="en-US" altLang="zh-CN" sz="1600" b="1" dirty="0" smtClean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en-US" altLang="zh-CN" sz="1600" b="1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600" b="1" dirty="0"/>
              <a:t>搜索结果： </a:t>
            </a:r>
            <a:r>
              <a:rPr lang="en-US" altLang="zh-CN" sz="1600" b="1" dirty="0"/>
              <a:t>0 </a:t>
            </a:r>
            <a:r>
              <a:rPr lang="zh-CN" altLang="en-US" sz="1600" b="1" dirty="0"/>
              <a:t>餐馆： </a:t>
            </a:r>
            <a:r>
              <a:rPr lang="en-US" altLang="zh-CN" sz="1600" b="1" dirty="0"/>
              <a:t>0</a:t>
            </a:r>
            <a:endParaRPr lang="zh-CN" altLang="en-US" sz="1600" b="1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43053" y="3299883"/>
            <a:ext cx="4280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改进：</a:t>
            </a:r>
            <a:endParaRPr lang="en-US" altLang="zh-CN" sz="1600" b="1" dirty="0" smtClean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加入 </a:t>
            </a:r>
            <a:r>
              <a:rPr lang="en-US" altLang="zh-CN" sz="1600" dirty="0" err="1">
                <a:solidFill>
                  <a:srgbClr val="448993"/>
                </a:solidFill>
                <a:latin typeface="Menlo-Regular" charset="0"/>
              </a:rPr>
              <a:t>vc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600" dirty="0" err="1">
                <a:solidFill>
                  <a:srgbClr val="203C3F"/>
                </a:solidFill>
                <a:latin typeface="Menlo-Regular" charset="0"/>
              </a:rPr>
              <a:t>viewDidLoad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 charset="0"/>
              </a:rPr>
              <a:t>()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 charset="0"/>
              </a:rPr>
              <a:t>后，再次执行测试</a:t>
            </a:r>
            <a:endParaRPr lang="zh-CN" altLang="en-US" sz="1600" b="1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698" y="2579473"/>
            <a:ext cx="6312269" cy="390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008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294114" y="4547616"/>
            <a:ext cx="5977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课件及参考源码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github.com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yagamis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unittest</a:t>
            </a:r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66667" cy="6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24132" y="5657671"/>
            <a:ext cx="7886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i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什么是减少</a:t>
            </a:r>
            <a:r>
              <a:rPr lang="en-US" altLang="zh-CN" i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BUG</a:t>
            </a:r>
            <a:r>
              <a:rPr lang="zh-CN" altLang="en-US" i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最好的方法</a:t>
            </a:r>
            <a:r>
              <a:rPr lang="zh-CN" altLang="en-US" i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？</a:t>
            </a:r>
            <a:endParaRPr lang="en-US" altLang="zh-CN" i="1" dirty="0" smtClean="0">
              <a:solidFill>
                <a:schemeClr val="bg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r"/>
            <a:r>
              <a:rPr lang="zh-CN" altLang="en-US" i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减少</a:t>
            </a:r>
            <a:r>
              <a:rPr lang="en-US" altLang="zh-CN" i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BUG</a:t>
            </a:r>
            <a:r>
              <a:rPr lang="zh-CN" altLang="en-US" i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最好的方法是减少代码。</a:t>
            </a:r>
            <a:endParaRPr lang="en-US" altLang="zh-CN" i="1" dirty="0" smtClean="0">
              <a:solidFill>
                <a:schemeClr val="bg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r"/>
            <a:r>
              <a:rPr lang="zh-CN" altLang="en-US" i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                                                           </a:t>
            </a:r>
          </a:p>
          <a:p>
            <a:pPr algn="r"/>
            <a:r>
              <a:rPr lang="en-US" altLang="zh-CN" i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– </a:t>
            </a:r>
            <a:r>
              <a:rPr lang="zh-CN" altLang="en-US" i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乔布斯</a:t>
            </a:r>
            <a:endParaRPr lang="en-US" altLang="zh-CN" dirty="0">
              <a:solidFill>
                <a:schemeClr val="bg1"/>
              </a:solidFill>
              <a:effectLst/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92480" y="2795211"/>
            <a:ext cx="10253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通宵达旦，披星戴月找到的却是一个简单的语法错误。</a:t>
            </a:r>
            <a:endParaRPr lang="en-US" altLang="zh-CN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或者更惨的是，永远找不到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所在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92480" y="2002245"/>
            <a:ext cx="10253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除非你是一个忍者，否则你不能体会在代码中找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的绝望。</a:t>
            </a:r>
            <a:endParaRPr lang="en-US" altLang="zh-CN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92480" y="1076823"/>
            <a:ext cx="10253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每一个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程序员都得花好长一段时间调试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92480" y="4045277"/>
            <a:ext cx="10253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无论菜鸟还是老手，单元测试会让代码更可靠、安全</a:t>
            </a:r>
            <a:r>
              <a:rPr lang="zh-CN" altLang="en-US" sz="2000" b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、轻易调试！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2480" y="5040700"/>
            <a:ext cx="102534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本周我们将学到：</a:t>
            </a:r>
            <a:endParaRPr lang="en-US" altLang="zh-CN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Xcode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Swift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的单元测试</a:t>
            </a:r>
            <a:endParaRPr lang="en-US" altLang="zh-CN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如何对一小块或一个单元的代码功能进行验证</a:t>
            </a:r>
          </a:p>
        </p:txBody>
      </p:sp>
    </p:spTree>
    <p:extLst>
      <p:ext uri="{BB962C8B-B14F-4D97-AF65-F5344CB8AC3E}">
        <p14:creationId xmlns:p14="http://schemas.microsoft.com/office/powerpoint/2010/main" val="27845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2" y="200235"/>
            <a:ext cx="2190476" cy="33714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03350" y="778085"/>
            <a:ext cx="1028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9250" y="2657685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录</a:t>
            </a:r>
            <a:endParaRPr lang="zh-CN" altLang="en-US" sz="3600" b="1" dirty="0">
              <a:solidFill>
                <a:schemeClr val="bg1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1" y="1493334"/>
            <a:ext cx="5928865" cy="9939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1" y="3283403"/>
            <a:ext cx="5928865" cy="9939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543022" y="1728694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新增单元测试类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543021" y="3518764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开始单元测试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8876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40">
        <p15:prstTrans prst="pageCurlDouble"/>
      </p:transition>
    </mc:Choice>
    <mc:Fallback xmlns="">
      <p:transition spd="slow" advTm="294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62954"/>
            <a:ext cx="8202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新增单元测试类</a:t>
            </a:r>
          </a:p>
        </p:txBody>
      </p:sp>
      <p:sp>
        <p:nvSpPr>
          <p:cNvPr id="24" name="任意多边形 23"/>
          <p:cNvSpPr/>
          <p:nvPr/>
        </p:nvSpPr>
        <p:spPr>
          <a:xfrm>
            <a:off x="5244131" y="361237"/>
            <a:ext cx="1383321" cy="3091123"/>
          </a:xfrm>
          <a:custGeom>
            <a:avLst/>
            <a:gdLst/>
            <a:ahLst/>
            <a:cxnLst/>
            <a:rect l="l" t="t" r="r" b="b"/>
            <a:pathLst>
              <a:path w="1383321" h="3091123">
                <a:moveTo>
                  <a:pt x="1110072" y="0"/>
                </a:moveTo>
                <a:lnTo>
                  <a:pt x="1195462" y="17078"/>
                </a:lnTo>
                <a:lnTo>
                  <a:pt x="1229618" y="34156"/>
                </a:lnTo>
                <a:cubicBezTo>
                  <a:pt x="1332087" y="56927"/>
                  <a:pt x="1383321" y="125239"/>
                  <a:pt x="1383321" y="239092"/>
                </a:cubicBezTo>
                <a:cubicBezTo>
                  <a:pt x="1383321" y="250478"/>
                  <a:pt x="1377628" y="273248"/>
                  <a:pt x="1366243" y="307404"/>
                </a:cubicBezTo>
                <a:cubicBezTo>
                  <a:pt x="1366243" y="318790"/>
                  <a:pt x="1366243" y="358638"/>
                  <a:pt x="1366243" y="426951"/>
                </a:cubicBezTo>
                <a:cubicBezTo>
                  <a:pt x="1354857" y="461107"/>
                  <a:pt x="1349165" y="495263"/>
                  <a:pt x="1349165" y="529419"/>
                </a:cubicBezTo>
                <a:cubicBezTo>
                  <a:pt x="1337779" y="563575"/>
                  <a:pt x="1332087" y="620502"/>
                  <a:pt x="1332087" y="700199"/>
                </a:cubicBezTo>
                <a:cubicBezTo>
                  <a:pt x="1332087" y="734355"/>
                  <a:pt x="1332087" y="762819"/>
                  <a:pt x="1332087" y="785589"/>
                </a:cubicBezTo>
                <a:lnTo>
                  <a:pt x="1315008" y="853901"/>
                </a:lnTo>
                <a:lnTo>
                  <a:pt x="1315008" y="922214"/>
                </a:lnTo>
                <a:cubicBezTo>
                  <a:pt x="1315008" y="944984"/>
                  <a:pt x="1309316" y="979140"/>
                  <a:pt x="1297930" y="1024681"/>
                </a:cubicBezTo>
                <a:lnTo>
                  <a:pt x="1297930" y="1058837"/>
                </a:lnTo>
                <a:cubicBezTo>
                  <a:pt x="1286545" y="1070223"/>
                  <a:pt x="1280852" y="1087301"/>
                  <a:pt x="1280852" y="1110071"/>
                </a:cubicBezTo>
                <a:lnTo>
                  <a:pt x="1263774" y="1212540"/>
                </a:lnTo>
                <a:cubicBezTo>
                  <a:pt x="1263774" y="1258081"/>
                  <a:pt x="1252389" y="1297930"/>
                  <a:pt x="1229618" y="1332086"/>
                </a:cubicBezTo>
                <a:cubicBezTo>
                  <a:pt x="1218233" y="1377627"/>
                  <a:pt x="1212540" y="1406091"/>
                  <a:pt x="1212540" y="1417476"/>
                </a:cubicBezTo>
                <a:lnTo>
                  <a:pt x="1229618" y="1485788"/>
                </a:lnTo>
                <a:lnTo>
                  <a:pt x="1178384" y="1759036"/>
                </a:lnTo>
                <a:cubicBezTo>
                  <a:pt x="1178384" y="1781807"/>
                  <a:pt x="1178384" y="1793193"/>
                  <a:pt x="1178384" y="1793193"/>
                </a:cubicBezTo>
                <a:lnTo>
                  <a:pt x="1144228" y="1895661"/>
                </a:lnTo>
                <a:lnTo>
                  <a:pt x="1144228" y="1929817"/>
                </a:lnTo>
                <a:lnTo>
                  <a:pt x="1127150" y="2049363"/>
                </a:lnTo>
                <a:cubicBezTo>
                  <a:pt x="1127150" y="2060748"/>
                  <a:pt x="1121457" y="2072134"/>
                  <a:pt x="1110072" y="2083519"/>
                </a:cubicBezTo>
                <a:cubicBezTo>
                  <a:pt x="1110072" y="2129061"/>
                  <a:pt x="1110072" y="2157524"/>
                  <a:pt x="1110072" y="2168909"/>
                </a:cubicBezTo>
                <a:lnTo>
                  <a:pt x="1110072" y="2185987"/>
                </a:lnTo>
                <a:cubicBezTo>
                  <a:pt x="1098687" y="2208758"/>
                  <a:pt x="1087301" y="2231529"/>
                  <a:pt x="1075916" y="2254299"/>
                </a:cubicBezTo>
                <a:lnTo>
                  <a:pt x="1058838" y="2288455"/>
                </a:lnTo>
                <a:cubicBezTo>
                  <a:pt x="1058838" y="2288455"/>
                  <a:pt x="1058838" y="2305533"/>
                  <a:pt x="1058838" y="2339689"/>
                </a:cubicBezTo>
                <a:cubicBezTo>
                  <a:pt x="1058838" y="2351075"/>
                  <a:pt x="1047453" y="2396616"/>
                  <a:pt x="1024682" y="2476314"/>
                </a:cubicBezTo>
                <a:cubicBezTo>
                  <a:pt x="1013297" y="2510470"/>
                  <a:pt x="1007604" y="2538933"/>
                  <a:pt x="1007604" y="2561704"/>
                </a:cubicBezTo>
                <a:lnTo>
                  <a:pt x="1007604" y="2595860"/>
                </a:lnTo>
                <a:cubicBezTo>
                  <a:pt x="996219" y="2630016"/>
                  <a:pt x="979141" y="2664172"/>
                  <a:pt x="956370" y="2698328"/>
                </a:cubicBezTo>
                <a:cubicBezTo>
                  <a:pt x="944984" y="2721099"/>
                  <a:pt x="939292" y="2738177"/>
                  <a:pt x="939292" y="2749562"/>
                </a:cubicBezTo>
                <a:lnTo>
                  <a:pt x="905136" y="2852030"/>
                </a:lnTo>
                <a:cubicBezTo>
                  <a:pt x="893750" y="2852030"/>
                  <a:pt x="882365" y="2863416"/>
                  <a:pt x="870980" y="2886186"/>
                </a:cubicBezTo>
                <a:cubicBezTo>
                  <a:pt x="825438" y="2931728"/>
                  <a:pt x="791282" y="2965884"/>
                  <a:pt x="768512" y="2988655"/>
                </a:cubicBezTo>
                <a:cubicBezTo>
                  <a:pt x="722970" y="3056967"/>
                  <a:pt x="671736" y="3091123"/>
                  <a:pt x="614809" y="3091123"/>
                </a:cubicBezTo>
                <a:cubicBezTo>
                  <a:pt x="580653" y="3091123"/>
                  <a:pt x="563575" y="3074045"/>
                  <a:pt x="563575" y="3039889"/>
                </a:cubicBezTo>
                <a:cubicBezTo>
                  <a:pt x="563575" y="3039889"/>
                  <a:pt x="569268" y="3011426"/>
                  <a:pt x="580653" y="2954498"/>
                </a:cubicBezTo>
                <a:lnTo>
                  <a:pt x="597731" y="2852030"/>
                </a:lnTo>
                <a:lnTo>
                  <a:pt x="631887" y="2766640"/>
                </a:lnTo>
                <a:lnTo>
                  <a:pt x="648965" y="2647094"/>
                </a:lnTo>
                <a:lnTo>
                  <a:pt x="700199" y="2442158"/>
                </a:lnTo>
                <a:lnTo>
                  <a:pt x="700199" y="2390923"/>
                </a:lnTo>
                <a:lnTo>
                  <a:pt x="717277" y="2254299"/>
                </a:lnTo>
                <a:cubicBezTo>
                  <a:pt x="717277" y="2242914"/>
                  <a:pt x="722970" y="2225836"/>
                  <a:pt x="734356" y="2203065"/>
                </a:cubicBezTo>
                <a:cubicBezTo>
                  <a:pt x="745741" y="2180295"/>
                  <a:pt x="751434" y="2157524"/>
                  <a:pt x="751434" y="2134753"/>
                </a:cubicBezTo>
                <a:lnTo>
                  <a:pt x="751434" y="2117675"/>
                </a:lnTo>
                <a:lnTo>
                  <a:pt x="751434" y="2066441"/>
                </a:lnTo>
                <a:lnTo>
                  <a:pt x="768512" y="1998129"/>
                </a:lnTo>
                <a:cubicBezTo>
                  <a:pt x="768512" y="1986743"/>
                  <a:pt x="774204" y="1958280"/>
                  <a:pt x="785590" y="1912739"/>
                </a:cubicBezTo>
                <a:cubicBezTo>
                  <a:pt x="796975" y="1833041"/>
                  <a:pt x="808360" y="1753344"/>
                  <a:pt x="819746" y="1673646"/>
                </a:cubicBezTo>
                <a:cubicBezTo>
                  <a:pt x="819746" y="1628105"/>
                  <a:pt x="819746" y="1605334"/>
                  <a:pt x="819746" y="1605334"/>
                </a:cubicBezTo>
                <a:lnTo>
                  <a:pt x="836824" y="1554100"/>
                </a:lnTo>
                <a:lnTo>
                  <a:pt x="853902" y="1485788"/>
                </a:lnTo>
                <a:lnTo>
                  <a:pt x="853902" y="1451632"/>
                </a:lnTo>
                <a:lnTo>
                  <a:pt x="853902" y="1434554"/>
                </a:lnTo>
                <a:lnTo>
                  <a:pt x="836824" y="1400398"/>
                </a:lnTo>
                <a:lnTo>
                  <a:pt x="853902" y="1315008"/>
                </a:lnTo>
                <a:lnTo>
                  <a:pt x="853902" y="1246696"/>
                </a:lnTo>
                <a:lnTo>
                  <a:pt x="870980" y="1144227"/>
                </a:lnTo>
                <a:cubicBezTo>
                  <a:pt x="870980" y="1121457"/>
                  <a:pt x="870980" y="1098686"/>
                  <a:pt x="870980" y="1075915"/>
                </a:cubicBezTo>
                <a:cubicBezTo>
                  <a:pt x="870980" y="1041759"/>
                  <a:pt x="870980" y="1018989"/>
                  <a:pt x="870980" y="1007603"/>
                </a:cubicBezTo>
                <a:lnTo>
                  <a:pt x="905136" y="870979"/>
                </a:lnTo>
                <a:cubicBezTo>
                  <a:pt x="905136" y="779897"/>
                  <a:pt x="893750" y="734355"/>
                  <a:pt x="870980" y="734355"/>
                </a:cubicBezTo>
                <a:cubicBezTo>
                  <a:pt x="859594" y="734355"/>
                  <a:pt x="853902" y="734355"/>
                  <a:pt x="853902" y="734355"/>
                </a:cubicBezTo>
                <a:lnTo>
                  <a:pt x="785590" y="785589"/>
                </a:lnTo>
                <a:cubicBezTo>
                  <a:pt x="785590" y="796975"/>
                  <a:pt x="779897" y="808360"/>
                  <a:pt x="768512" y="819745"/>
                </a:cubicBezTo>
                <a:cubicBezTo>
                  <a:pt x="734356" y="842516"/>
                  <a:pt x="705892" y="865287"/>
                  <a:pt x="683121" y="888057"/>
                </a:cubicBezTo>
                <a:cubicBezTo>
                  <a:pt x="648965" y="922214"/>
                  <a:pt x="626195" y="944984"/>
                  <a:pt x="614809" y="956369"/>
                </a:cubicBezTo>
                <a:lnTo>
                  <a:pt x="580653" y="973447"/>
                </a:lnTo>
                <a:lnTo>
                  <a:pt x="563575" y="990525"/>
                </a:lnTo>
                <a:lnTo>
                  <a:pt x="529419" y="1007603"/>
                </a:lnTo>
                <a:lnTo>
                  <a:pt x="478185" y="1075915"/>
                </a:lnTo>
                <a:cubicBezTo>
                  <a:pt x="478185" y="1087301"/>
                  <a:pt x="461107" y="1104379"/>
                  <a:pt x="426951" y="1127149"/>
                </a:cubicBezTo>
                <a:cubicBezTo>
                  <a:pt x="392795" y="1161305"/>
                  <a:pt x="358639" y="1201154"/>
                  <a:pt x="324483" y="1246696"/>
                </a:cubicBezTo>
                <a:cubicBezTo>
                  <a:pt x="301712" y="1269466"/>
                  <a:pt x="290327" y="1280852"/>
                  <a:pt x="290327" y="1280852"/>
                </a:cubicBezTo>
                <a:lnTo>
                  <a:pt x="187859" y="1366242"/>
                </a:lnTo>
                <a:lnTo>
                  <a:pt x="51234" y="1519944"/>
                </a:lnTo>
                <a:lnTo>
                  <a:pt x="17078" y="1502866"/>
                </a:lnTo>
                <a:cubicBezTo>
                  <a:pt x="5693" y="1480095"/>
                  <a:pt x="0" y="1463017"/>
                  <a:pt x="0" y="1451632"/>
                </a:cubicBezTo>
                <a:lnTo>
                  <a:pt x="0" y="1434554"/>
                </a:lnTo>
                <a:lnTo>
                  <a:pt x="0" y="1349164"/>
                </a:lnTo>
                <a:cubicBezTo>
                  <a:pt x="0" y="1303622"/>
                  <a:pt x="17078" y="1258081"/>
                  <a:pt x="51234" y="1212540"/>
                </a:cubicBezTo>
                <a:cubicBezTo>
                  <a:pt x="96776" y="1166998"/>
                  <a:pt x="125239" y="1132842"/>
                  <a:pt x="136625" y="1110071"/>
                </a:cubicBezTo>
                <a:lnTo>
                  <a:pt x="153703" y="1075915"/>
                </a:lnTo>
                <a:cubicBezTo>
                  <a:pt x="165088" y="1064530"/>
                  <a:pt x="176473" y="1053145"/>
                  <a:pt x="187859" y="1041759"/>
                </a:cubicBezTo>
                <a:cubicBezTo>
                  <a:pt x="210629" y="1007603"/>
                  <a:pt x="222015" y="984833"/>
                  <a:pt x="222015" y="973447"/>
                </a:cubicBezTo>
                <a:cubicBezTo>
                  <a:pt x="244785" y="950677"/>
                  <a:pt x="256171" y="939291"/>
                  <a:pt x="256171" y="939291"/>
                </a:cubicBezTo>
                <a:lnTo>
                  <a:pt x="324483" y="888057"/>
                </a:lnTo>
                <a:lnTo>
                  <a:pt x="358639" y="819745"/>
                </a:lnTo>
                <a:cubicBezTo>
                  <a:pt x="370024" y="808360"/>
                  <a:pt x="381410" y="796975"/>
                  <a:pt x="392795" y="785589"/>
                </a:cubicBezTo>
                <a:lnTo>
                  <a:pt x="461107" y="683121"/>
                </a:lnTo>
                <a:lnTo>
                  <a:pt x="478185" y="666043"/>
                </a:lnTo>
                <a:lnTo>
                  <a:pt x="529419" y="597731"/>
                </a:lnTo>
                <a:lnTo>
                  <a:pt x="580653" y="546497"/>
                </a:lnTo>
                <a:lnTo>
                  <a:pt x="648965" y="478185"/>
                </a:lnTo>
                <a:cubicBezTo>
                  <a:pt x="660351" y="466799"/>
                  <a:pt x="683121" y="438336"/>
                  <a:pt x="717277" y="392794"/>
                </a:cubicBezTo>
                <a:lnTo>
                  <a:pt x="751434" y="358638"/>
                </a:lnTo>
                <a:lnTo>
                  <a:pt x="836824" y="256170"/>
                </a:lnTo>
                <a:cubicBezTo>
                  <a:pt x="848209" y="233400"/>
                  <a:pt x="859594" y="216322"/>
                  <a:pt x="870980" y="204936"/>
                </a:cubicBezTo>
                <a:cubicBezTo>
                  <a:pt x="893750" y="182166"/>
                  <a:pt x="910828" y="165087"/>
                  <a:pt x="922214" y="153702"/>
                </a:cubicBezTo>
                <a:lnTo>
                  <a:pt x="939292" y="136624"/>
                </a:lnTo>
                <a:lnTo>
                  <a:pt x="990526" y="85390"/>
                </a:lnTo>
                <a:cubicBezTo>
                  <a:pt x="1036067" y="28463"/>
                  <a:pt x="1075916" y="0"/>
                  <a:pt x="1110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196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37">
        <p15:prstTrans prst="pageCurlDouble"/>
      </p:transition>
    </mc:Choice>
    <mc:Fallback xmlns="">
      <p:transition spd="slow" advTm="40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Unit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Test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Case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35569" y="1010664"/>
            <a:ext cx="6107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如果工程新建时没有勾选单元测试，可以新增</a:t>
            </a:r>
            <a:r>
              <a:rPr lang="en-US" altLang="zh-CN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target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的方式增加单元测试</a:t>
            </a:r>
            <a:endParaRPr lang="en-US" altLang="zh-CN" sz="1400" dirty="0" smtClean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File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&gt;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New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&gt;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Target,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</a:t>
            </a:r>
            <a:r>
              <a:rPr lang="en-US" altLang="zh-CN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iOS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&gt;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Test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&gt;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iOS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Unit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Testing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Bundle</a:t>
            </a:r>
            <a:endParaRPr lang="en-US" altLang="zh-CN" sz="1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42" y="1836075"/>
            <a:ext cx="5610674" cy="398127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983" y="1836075"/>
            <a:ext cx="5524156" cy="391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4272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377" y="2353936"/>
            <a:ext cx="7397707" cy="386792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导入要测试的项目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0" name="圆角矩形标注 9"/>
          <p:cNvSpPr/>
          <p:nvPr/>
        </p:nvSpPr>
        <p:spPr>
          <a:xfrm>
            <a:off x="1657833" y="1137859"/>
            <a:ext cx="4835563" cy="519976"/>
          </a:xfrm>
          <a:prstGeom prst="wedgeRoundRectCallout">
            <a:avLst>
              <a:gd name="adj1" fmla="val -11714"/>
              <a:gd name="adj2" fmla="val 4424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solidFill>
                  <a:srgbClr val="B40062"/>
                </a:solidFill>
                <a:latin typeface="Menlo-Regular" charset="0"/>
              </a:rPr>
              <a:t>@</a:t>
            </a:r>
            <a:r>
              <a:rPr lang="en-US" altLang="zh-CN" dirty="0">
                <a:solidFill>
                  <a:srgbClr val="B40062"/>
                </a:solidFill>
                <a:latin typeface="Menlo-Regular" charset="0"/>
              </a:rPr>
              <a:t>testable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>
                <a:solidFill>
                  <a:srgbClr val="B40062"/>
                </a:solidFill>
                <a:latin typeface="Menlo-Regular" charset="0"/>
              </a:rPr>
              <a:t>import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 smtClean="0">
                <a:solidFill>
                  <a:srgbClr val="000000"/>
                </a:solidFill>
                <a:latin typeface="Menlo-Regular" charset="0"/>
              </a:rPr>
              <a:t>FoodPin</a:t>
            </a:r>
            <a:endParaRPr kumimoji="1" lang="en-US" altLang="zh-CN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8590061" y="443040"/>
            <a:ext cx="3239266" cy="2022368"/>
          </a:xfrm>
          <a:prstGeom prst="wedgeRoundRectCallout">
            <a:avLst>
              <a:gd name="adj1" fmla="val -74444"/>
              <a:gd name="adj2" fmla="val 210330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桥接头文件位置</a:t>
            </a:r>
            <a:endParaRPr kumimoji="1" lang="en-US" altLang="zh-CN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endParaRPr kumimoji="1" lang="en-US" altLang="zh-CN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可从主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Target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中复制过来</a:t>
            </a:r>
          </a:p>
        </p:txBody>
      </p:sp>
      <p:sp>
        <p:nvSpPr>
          <p:cNvPr id="13" name="圆角矩形标注 12"/>
          <p:cNvSpPr/>
          <p:nvPr/>
        </p:nvSpPr>
        <p:spPr>
          <a:xfrm>
            <a:off x="3154827" y="3510256"/>
            <a:ext cx="5063198" cy="1490007"/>
          </a:xfrm>
          <a:prstGeom prst="wedgeRoundRectCallout">
            <a:avLst>
              <a:gd name="adj1" fmla="val -11714"/>
              <a:gd name="adj2" fmla="val 4424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B40062"/>
                </a:solidFill>
                <a:latin typeface="Menlo-Regular" charset="0"/>
              </a:rPr>
              <a:t>因为</a:t>
            </a:r>
            <a:r>
              <a:rPr lang="en-US" altLang="zh-CN" dirty="0" smtClean="0">
                <a:solidFill>
                  <a:srgbClr val="B40062"/>
                </a:solidFill>
                <a:latin typeface="Menlo-Regular" charset="0"/>
              </a:rPr>
              <a:t>Tests</a:t>
            </a:r>
            <a:r>
              <a:rPr lang="zh-CN" altLang="en-US" dirty="0" smtClean="0">
                <a:solidFill>
                  <a:srgbClr val="B40062"/>
                </a:solidFill>
                <a:latin typeface="Menlo-Regular" charset="0"/>
              </a:rPr>
              <a:t> 这个</a:t>
            </a:r>
            <a:r>
              <a:rPr lang="en-US" altLang="zh-CN" dirty="0" smtClean="0">
                <a:solidFill>
                  <a:srgbClr val="B40062"/>
                </a:solidFill>
                <a:latin typeface="Menlo-Regular" charset="0"/>
              </a:rPr>
              <a:t>target</a:t>
            </a:r>
            <a:r>
              <a:rPr lang="zh-CN" altLang="en-US" dirty="0" smtClean="0">
                <a:solidFill>
                  <a:srgbClr val="B40062"/>
                </a:solidFill>
                <a:latin typeface="Menlo-Regular" charset="0"/>
              </a:rPr>
              <a:t>是一个单独的项目，所以如果主</a:t>
            </a:r>
            <a:r>
              <a:rPr lang="en-US" altLang="zh-CN" dirty="0" smtClean="0">
                <a:solidFill>
                  <a:srgbClr val="B40062"/>
                </a:solidFill>
                <a:latin typeface="Menlo-Regular" charset="0"/>
              </a:rPr>
              <a:t>target</a:t>
            </a:r>
            <a:r>
              <a:rPr lang="zh-CN" altLang="en-US" dirty="0" smtClean="0">
                <a:solidFill>
                  <a:srgbClr val="B40062"/>
                </a:solidFill>
                <a:latin typeface="Menlo-Regular" charset="0"/>
              </a:rPr>
              <a:t>有</a:t>
            </a:r>
            <a:r>
              <a:rPr lang="en-US" altLang="zh-CN" dirty="0" err="1" smtClean="0">
                <a:solidFill>
                  <a:srgbClr val="B40062"/>
                </a:solidFill>
                <a:latin typeface="Menlo-Regular" charset="0"/>
              </a:rPr>
              <a:t>cocoapods</a:t>
            </a:r>
            <a:r>
              <a:rPr lang="zh-CN" altLang="en-US" dirty="0" smtClean="0">
                <a:solidFill>
                  <a:srgbClr val="B40062"/>
                </a:solidFill>
                <a:latin typeface="Menlo-Regular" charset="0"/>
              </a:rPr>
              <a:t>等之类的配置，则必须再配置一次</a:t>
            </a:r>
            <a:endParaRPr kumimoji="1" lang="en-US" altLang="zh-CN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54574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04801"/>
            <a:ext cx="3569259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更新</a:t>
              </a:r>
              <a:r>
                <a:rPr lang="en-US" altLang="zh-CN" sz="1400" b="1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Podfile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9" name="圆角矩形标注 8"/>
          <p:cNvSpPr/>
          <p:nvPr/>
        </p:nvSpPr>
        <p:spPr>
          <a:xfrm>
            <a:off x="1635569" y="1581395"/>
            <a:ext cx="4730507" cy="1150230"/>
          </a:xfrm>
          <a:prstGeom prst="wedgeRoundRectCallout">
            <a:avLst>
              <a:gd name="adj1" fmla="val 25927"/>
              <a:gd name="adj2" fmla="val -33612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00"/>
                </a:solidFill>
                <a:latin typeface="Menlo-Regular" charset="0"/>
              </a:rPr>
              <a:t>在</a:t>
            </a:r>
            <a:r>
              <a:rPr lang="en-US" altLang="zh-CN" sz="1400" dirty="0" err="1" smtClean="0">
                <a:solidFill>
                  <a:srgbClr val="000000"/>
                </a:solidFill>
                <a:latin typeface="Menlo-Regular" charset="0"/>
              </a:rPr>
              <a:t>Podfile</a:t>
            </a:r>
            <a:r>
              <a:rPr lang="zh-CN" altLang="en-US" sz="1400" dirty="0" smtClean="0">
                <a:solidFill>
                  <a:srgbClr val="000000"/>
                </a:solidFill>
                <a:latin typeface="Menlo-Regular" charset="0"/>
              </a:rPr>
              <a:t>头部加上一行</a:t>
            </a:r>
            <a:endParaRPr lang="en-US" altLang="zh-CN" sz="1400" dirty="0" smtClean="0">
              <a:solidFill>
                <a:srgbClr val="000000"/>
              </a:solidFill>
              <a:latin typeface="Menlo-Regular" charset="0"/>
            </a:endParaRPr>
          </a:p>
          <a:p>
            <a:pPr algn="ctr"/>
            <a:r>
              <a:rPr lang="en-US" altLang="zh-CN" sz="1400" dirty="0" err="1" smtClean="0">
                <a:solidFill>
                  <a:srgbClr val="000000"/>
                </a:solidFill>
                <a:latin typeface="Menlo-Regular" charset="0"/>
              </a:rPr>
              <a:t>link_with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000BFF"/>
                </a:solidFill>
                <a:latin typeface="Menlo-Regular" charset="0"/>
              </a:rPr>
              <a:t>'</a:t>
            </a:r>
            <a:r>
              <a:rPr lang="en-US" altLang="zh-CN" sz="1400" dirty="0" err="1">
                <a:solidFill>
                  <a:srgbClr val="000BFF"/>
                </a:solidFill>
                <a:latin typeface="Menlo-Regular" charset="0"/>
              </a:rPr>
              <a:t>FoodPin</a:t>
            </a:r>
            <a:r>
              <a:rPr lang="en-US" altLang="zh-CN" sz="1400" dirty="0">
                <a:solidFill>
                  <a:srgbClr val="000BFF"/>
                </a:solidFill>
                <a:latin typeface="Menlo-Regular" charset="0"/>
              </a:rPr>
              <a:t>'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,</a:t>
            </a:r>
            <a:r>
              <a:rPr lang="en-US" altLang="zh-CN" sz="1400" dirty="0" smtClean="0">
                <a:solidFill>
                  <a:srgbClr val="000BFF"/>
                </a:solidFill>
                <a:latin typeface="Menlo-Regular" charset="0"/>
              </a:rPr>
              <a:t>'</a:t>
            </a:r>
            <a:r>
              <a:rPr lang="en-US" altLang="zh-CN" sz="1400" dirty="0" err="1" smtClean="0">
                <a:solidFill>
                  <a:srgbClr val="000BFF"/>
                </a:solidFill>
                <a:latin typeface="Menlo-Regular" charset="0"/>
              </a:rPr>
              <a:t>FoodPinTests</a:t>
            </a:r>
            <a:r>
              <a:rPr lang="en-US" altLang="zh-CN" sz="1400" dirty="0" smtClean="0">
                <a:solidFill>
                  <a:srgbClr val="000BFF"/>
                </a:solidFill>
                <a:latin typeface="Menlo-Regular" charset="0"/>
              </a:rPr>
              <a:t>’</a:t>
            </a:r>
          </a:p>
          <a:p>
            <a:pPr algn="ctr"/>
            <a:endParaRPr kumimoji="1" lang="en-US" altLang="zh-CN" sz="1400" dirty="0">
              <a:solidFill>
                <a:srgbClr val="000BFF"/>
              </a:solidFill>
              <a:latin typeface="Menlo-Regular" charset="0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然后执行更新 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pod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update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--no-repo-update</a:t>
            </a:r>
            <a:endParaRPr kumimoji="1"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35569" y="1010664"/>
            <a:ext cx="6107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Cocoapods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默认只对工程的第一个</a:t>
            </a:r>
            <a:r>
              <a:rPr lang="en-US" altLang="zh-CN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target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进行配置，</a:t>
            </a:r>
            <a:endParaRPr lang="en-US" altLang="zh-CN" sz="1400" dirty="0" smtClean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我们必须让</a:t>
            </a:r>
            <a:r>
              <a:rPr lang="en-US" altLang="zh-CN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Test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也能使用</a:t>
            </a:r>
            <a:r>
              <a:rPr lang="en-US" altLang="zh-CN" sz="1400" dirty="0" err="1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cocoapods</a:t>
            </a:r>
            <a:endParaRPr lang="en-US" altLang="zh-CN" sz="1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569" y="2929607"/>
            <a:ext cx="5817511" cy="3812326"/>
          </a:xfrm>
          <a:prstGeom prst="rect">
            <a:avLst/>
          </a:prstGeom>
        </p:spPr>
      </p:pic>
      <p:sp>
        <p:nvSpPr>
          <p:cNvPr id="12" name="圆角矩形标注 11"/>
          <p:cNvSpPr/>
          <p:nvPr/>
        </p:nvSpPr>
        <p:spPr>
          <a:xfrm>
            <a:off x="8023910" y="570211"/>
            <a:ext cx="3239266" cy="2022368"/>
          </a:xfrm>
          <a:prstGeom prst="wedgeRoundRectCallout">
            <a:avLst>
              <a:gd name="adj1" fmla="val -85521"/>
              <a:gd name="adj2" fmla="val 97580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Cocoapods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更新提示需要</a:t>
            </a:r>
            <a:endParaRPr kumimoji="1" lang="en-US" altLang="zh-CN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更新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target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的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2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处 搜索路径</a:t>
            </a:r>
          </a:p>
        </p:txBody>
      </p:sp>
    </p:spTree>
    <p:extLst>
      <p:ext uri="{BB962C8B-B14F-4D97-AF65-F5344CB8AC3E}">
        <p14:creationId xmlns:p14="http://schemas.microsoft.com/office/powerpoint/2010/main" val="10390341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58" y="2699953"/>
            <a:ext cx="8986064" cy="3328779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04801"/>
            <a:ext cx="3569259" cy="567624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更新搜索路径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圆角矩形标注 11"/>
          <p:cNvSpPr/>
          <p:nvPr/>
        </p:nvSpPr>
        <p:spPr>
          <a:xfrm>
            <a:off x="9054057" y="2847372"/>
            <a:ext cx="2833143" cy="1955972"/>
          </a:xfrm>
          <a:prstGeom prst="wedgeRoundRectCallout">
            <a:avLst>
              <a:gd name="adj1" fmla="val -48002"/>
              <a:gd name="adj2" fmla="val 72970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搜索路径处 填入</a:t>
            </a:r>
            <a:endParaRPr kumimoji="1" lang="en-US" altLang="zh-CN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en-US" altLang="zh-CN" dirty="0">
                <a:latin typeface="Lantinghei SC Demibold" charset="-122"/>
                <a:ea typeface="Lantinghei SC Demibold" charset="-122"/>
                <a:cs typeface="Lantinghei SC Demibold" charset="-122"/>
              </a:rPr>
              <a:t>$(inherited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)</a:t>
            </a:r>
          </a:p>
          <a:p>
            <a:pPr algn="ctr"/>
            <a:endParaRPr kumimoji="1" lang="en-US" altLang="zh-CN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会自动替换成具体路径</a:t>
            </a:r>
            <a:endParaRPr kumimoji="1" lang="en-US" altLang="zh-CN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58735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17314</TotalTime>
  <Words>573</Words>
  <Application>Microsoft Macintosh PowerPoint</Application>
  <PresentationFormat>宽屏</PresentationFormat>
  <Paragraphs>116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Calibri</vt:lpstr>
      <vt:lpstr>Calibri Light</vt:lpstr>
      <vt:lpstr>Lantinghei SC Demibold</vt:lpstr>
      <vt:lpstr>Menlo-Regular</vt:lpstr>
      <vt:lpstr>Source Sans Pro Light</vt:lpstr>
      <vt:lpstr>冬青黑体简体中文 W3</vt:lpstr>
      <vt:lpstr>宋体</vt:lpstr>
      <vt:lpstr>微软雅黑</vt:lpstr>
      <vt:lpstr>新蒂下午茶基本版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 ye</dc:creator>
  <cp:lastModifiedBy>Microsoft Office 用户</cp:lastModifiedBy>
  <cp:revision>4293</cp:revision>
  <dcterms:created xsi:type="dcterms:W3CDTF">2014-05-16T07:57:58Z</dcterms:created>
  <dcterms:modified xsi:type="dcterms:W3CDTF">2016-03-09T15:10:02Z</dcterms:modified>
</cp:coreProperties>
</file>